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0" r:id="rId3"/>
    <p:sldId id="257" r:id="rId4"/>
    <p:sldId id="275" r:id="rId5"/>
    <p:sldId id="273" r:id="rId6"/>
    <p:sldId id="264" r:id="rId7"/>
    <p:sldId id="263" r:id="rId8"/>
    <p:sldId id="258" r:id="rId9"/>
    <p:sldId id="282" r:id="rId10"/>
    <p:sldId id="259" r:id="rId11"/>
    <p:sldId id="289" r:id="rId12"/>
    <p:sldId id="276" r:id="rId13"/>
    <p:sldId id="269" r:id="rId14"/>
    <p:sldId id="270" r:id="rId15"/>
    <p:sldId id="287" r:id="rId16"/>
    <p:sldId id="284" r:id="rId17"/>
    <p:sldId id="260" r:id="rId18"/>
    <p:sldId id="291" r:id="rId19"/>
    <p:sldId id="277" r:id="rId20"/>
    <p:sldId id="283" r:id="rId21"/>
    <p:sldId id="271" r:id="rId22"/>
    <p:sldId id="262" r:id="rId23"/>
    <p:sldId id="267" r:id="rId24"/>
    <p:sldId id="272" r:id="rId25"/>
    <p:sldId id="285" r:id="rId26"/>
    <p:sldId id="274" r:id="rId27"/>
    <p:sldId id="279" r:id="rId28"/>
    <p:sldId id="266" r:id="rId29"/>
    <p:sldId id="278" r:id="rId30"/>
    <p:sldId id="280" r:id="rId31"/>
    <p:sldId id="292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2A6BD4F-C158-48A3-B36E-40362557E94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6AB247E-C16F-4C19-B6CE-3FD0B0DE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A27D-084D-51DF-77FB-D2D391652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6DA5E-B2C0-6703-2D1E-314BEA7A4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3477-2233-EE47-5379-8F2EB30C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F421C-98AD-791D-D4AE-140E3AA4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E394-2529-8BBA-0478-D066F465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5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D11D-906A-5480-AB57-1B8C3BD2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42196-EA4D-FCBD-478E-1C9E13D9E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5254-09C4-7D2F-F2DB-1114C1B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AF27-7235-1FCD-410C-E3AD6371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083A-37AB-733D-55C2-B20E291F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C5962-8350-6178-E476-A96772A3B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2B203-6BF7-044C-B367-CD5AFD44D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DFF7-8FDB-15C2-DCF3-C9CBDEB0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A649-902B-9F65-2204-5665A7F3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BA2DB-24E5-EF40-05B0-99F53DA1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2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000B-F694-923E-AAF4-3CC23575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4EB-81A2-763C-E26C-7E3A27CB4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A5C0B-53F0-939A-1045-485C45EA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2ABD6-E31B-B99B-DCF2-5B99CE35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00CC-F504-92B6-BDF2-144EB624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9610-5A14-75C4-53E8-1AE25A9C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043A5-6599-5910-60EC-8C2F2C2A9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265D-7E95-01AA-C118-FDD11FEF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519B-E789-9036-BADB-E7BA9E0E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C6FA-B890-9FC8-740F-FDB8106E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1CC4-14AD-5F84-3CC8-1BBA7D61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28724-72E0-A217-FBA3-BE1FB665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61E16-E4AB-1D45-3F62-C19C6E7A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22E10-5DA6-2135-6F51-20E5B0B2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E56B9-283F-EEC7-80C9-1B75794D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6D492-DAF3-D143-DBF0-A521E96A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7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21B8-B019-4A4E-6F0B-15FC0547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7462A-8DCE-DD88-D80F-C0E45D7E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708FB-3AD1-1CA0-E3DA-CE8C29864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DFCB-5B99-6031-9313-9E90C4D9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A6DD8-183A-CA7E-4ED5-41AC90705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AD1E1-AD1A-CEE8-14C6-61545DC9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DE60F-3173-A34C-31BF-C05B06A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8310E-DFB8-E146-C5EA-61BD59A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CFEF-2D6D-549B-CAC6-8F2E7BC2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F0FD0-F303-A17A-7A30-6CA8017C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F3C60-0285-B760-F359-2788E154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9E1E3-495F-6D8A-5145-3D28E4BC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9CD85-4558-23AA-EE35-AA3D8F2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80BB-4405-29A2-DD1F-022A929A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FF4E2-92F1-4E46-B559-14F89EB1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25CD-593A-ABC5-7D62-E096DEEA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AA66-1AE8-9F36-69A6-CC6CBFF2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9B04F-8098-1777-63A7-D33AA686F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B6862-9561-6535-7D6E-2A1339C5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880E3-0B39-FC28-9E58-85ED1F3A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9206E-7586-579D-C45D-A5A1B1A8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59AB-FA33-31E0-472C-8FDFAC6F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DC2B6-7FE6-D119-4678-3D123B464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16C21-4E44-EE6A-0685-3ED7B2308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AC9C-507A-31A2-7DB1-E9EEFD4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B7EFE-C3F3-8BE3-AD46-E8B20E17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A5FC8-5C76-9626-B991-ADAC1C37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84613-55E6-0572-5CC5-C49FACD6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C6221-43F7-DF2D-A8A3-83262A1C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8132-7311-6493-E482-DDB0BF502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1EC47-D710-67DF-0577-23F1F56C9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3B255-AB80-1CCA-6117-9E363B5DC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003E-1AF6-4BAA-8314-87E853E4D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6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horner@cybermes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-sdr.com/rtl-sdr-radio-scanner-tutorial-decoding-digital-voice-p25-with-dsd/" TargetMode="External"/><Relationship Id="rId2" Type="http://schemas.openxmlformats.org/officeDocument/2006/relationships/hyperlink" Target="https://www.rtl-sdr.com/adsb-aircraft-radar-with-rtl-sd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l-sdr.com/setting-up-an-aprs-igate-with-the-rtl-sdr/" TargetMode="External"/><Relationship Id="rId5" Type="http://schemas.openxmlformats.org/officeDocument/2006/relationships/hyperlink" Target="https://www.rtl-sdr.com/receiving-weather-balloon-data-with-rtl-sdr/" TargetMode="External"/><Relationship Id="rId4" Type="http://schemas.openxmlformats.org/officeDocument/2006/relationships/hyperlink" Target="https://www.rtl-sdr.com/rtl-sdr-tutorial-cheap-ais-ship-tracking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l-sdr.com/listening-to-an-astronaut-transmitting-from-the-international-space-station/" TargetMode="External"/><Relationship Id="rId3" Type="http://schemas.openxmlformats.org/officeDocument/2006/relationships/hyperlink" Target="https://www.rtl-sdr.com/rtl-sdr-tutorial-receiving-noaa-weather-satellite-images/" TargetMode="External"/><Relationship Id="rId7" Type="http://schemas.openxmlformats.org/officeDocument/2006/relationships/hyperlink" Target="https://www.rtl-sdr.com/rtl-sdr-tutorial-decoding-inmarsat-std-c-egc-messages/" TargetMode="External"/><Relationship Id="rId2" Type="http://schemas.openxmlformats.org/officeDocument/2006/relationships/hyperlink" Target="https://www.rtl-sdr.com/rtl-sdr-used-as-a-spectrum-analyz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l-sdr.com/making-cheap-noise-figure-indicator-rtl-sdr/" TargetMode="External"/><Relationship Id="rId5" Type="http://schemas.openxmlformats.org/officeDocument/2006/relationships/hyperlink" Target="https://www.rtl-sdr.com/meteor-reflection-observations-with-rtl-sdr/" TargetMode="External"/><Relationship Id="rId4" Type="http://schemas.openxmlformats.org/officeDocument/2006/relationships/hyperlink" Target="https://www.rtl-sdr.com/rtl-sdr-for-budget-radio-astronomy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jkhorner.com/AMATEUR_RADIO/RTL_SDR_V3_SDR_Dongle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fjenterprises.com/collections/all/products/mfj-1708b-sdr" TargetMode="External"/><Relationship Id="rId2" Type="http://schemas.openxmlformats.org/officeDocument/2006/relationships/hyperlink" Target="https://airspy.com/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tl-sdr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-sdr.com/rtl-sdr-quick-start-guide/sdrsharpdownload/" TargetMode="External"/><Relationship Id="rId2" Type="http://schemas.openxmlformats.org/officeDocument/2006/relationships/hyperlink" Target="https://www.rtl-sdr.com/wp-content/uploads/2018/02/RTL-SDR-Blog-V3-Datashe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hnsymons.net/wp-content/uploads/2017/04/Software-Intensive-Science-2014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uscholarworks.ku.edu/bitstream/handle/1808/29420/Symons_Horner_2019_SoftwareVerification.pdf?sequence=1" TargetMode="External"/><Relationship Id="rId2" Type="http://schemas.openxmlformats.org/officeDocument/2006/relationships/hyperlink" Target="https://link.springer.com/journal/106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b-audio.com/Cable/" TargetMode="External"/><Relationship Id="rId5" Type="http://schemas.openxmlformats.org/officeDocument/2006/relationships/hyperlink" Target="https://www.tutorialspoint.com/digital_signal_processing/dsp_signals_definition.htm" TargetMode="External"/><Relationship Id="rId4" Type="http://schemas.openxmlformats.org/officeDocument/2006/relationships/hyperlink" Target="https://wsjt.sourceforge.io/wsjt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rl.org/files/file/Technology/tis/info/pdf/020708qex013.pdf" TargetMode="External"/><Relationship Id="rId2" Type="http://schemas.openxmlformats.org/officeDocument/2006/relationships/hyperlink" Target="https://en.wikipedia.org/wiki/Kobayashi_Ma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8B14-D602-9DB1-7AF5-E26FC0087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RTL-SDR V3 SDR Receiver Dongle</a:t>
            </a:r>
            <a:br>
              <a:rPr lang="en-US" dirty="0"/>
            </a:br>
            <a:r>
              <a:rPr lang="en-US" dirty="0"/>
              <a:t>A First 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B3E8E-26CD-7E1B-B1DF-501FF8E34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dirty="0"/>
              <a:t>Jack K. Horner, W0JKH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jhorner@cybermesa.com</a:t>
            </a:r>
            <a:endParaRPr lang="en-US" dirty="0"/>
          </a:p>
          <a:p>
            <a:r>
              <a:rPr lang="en-US" dirty="0"/>
              <a:t>Personal web site:  http://jkhorner.com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2209C-E5C1-42C9-503F-0E97237D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4CD4A-35E8-48B0-D9D8-5CFB2C85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E8AC19-AA18-A1D5-838E-F07A4548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168258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59EF-4175-28FF-AE9D-2B9B034F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Installation/integration entertainment: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829E-11DD-7283-166D-9CAF9D97C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Dongle</a:t>
            </a:r>
          </a:p>
          <a:p>
            <a:pPr lvl="1"/>
            <a:r>
              <a:rPr lang="en-US" dirty="0"/>
              <a:t>Didn’t fit front panel USB ports (computer case occluded dongle case)</a:t>
            </a:r>
          </a:p>
          <a:p>
            <a:pPr lvl="1"/>
            <a:r>
              <a:rPr lang="en-US" dirty="0"/>
              <a:t>Does fit some USB ports on rear panel, but …</a:t>
            </a:r>
          </a:p>
          <a:p>
            <a:pPr lvl="1"/>
            <a:r>
              <a:rPr lang="en-US" dirty="0"/>
              <a:t>Generates significant heat, especially at high end of frequency range. Surface temp is approximate human body temp</a:t>
            </a:r>
          </a:p>
          <a:p>
            <a:r>
              <a:rPr lang="en-US" dirty="0"/>
              <a:t>My fix: installed dongle in a USB extension hub, leaving at least 1” of clearance on all sides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A0CD29-AF91-EAC7-C2B7-2EF206C8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39573-FACB-F170-2829-C165F12C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1B9E74-DD9E-86D1-CAB3-C8612794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25703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28A2-CD31-9F2A-264A-02096EE0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Installation/integration entertainment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Software with hardware:</a:t>
            </a:r>
            <a:br>
              <a:rPr lang="en-US" sz="4000" dirty="0"/>
            </a:br>
            <a:r>
              <a:rPr lang="en-US" sz="4000" dirty="0"/>
              <a:t>Integration of RTL-SDR V3 with </a:t>
            </a:r>
            <a:r>
              <a:rPr lang="en-US" sz="4000" i="1" dirty="0" err="1"/>
              <a:t>SDRSharp</a:t>
            </a:r>
            <a:endParaRPr lang="en-US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FE91D-99DC-9F6E-8DBC-82E7F7110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EA41D-FC28-36BA-E973-C5E8A702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9F1D1-39E6-1DB9-9325-202C9A90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E531-3157-8B26-A7A4-6C83B9B8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7C85-6CE1-D630-B282-603C7D4D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dongle with </a:t>
            </a:r>
            <a:r>
              <a:rPr lang="en-US" i="1" dirty="0" err="1"/>
              <a:t>SDRSharp</a:t>
            </a:r>
            <a:r>
              <a:rPr lang="en-US" dirty="0"/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A319-E0A8-C3D8-2C24-140254701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Error message:  “Can’t find audio out port” </a:t>
            </a:r>
          </a:p>
          <a:p>
            <a:pPr lvl="1"/>
            <a:r>
              <a:rPr lang="en-US" sz="2800" dirty="0"/>
              <a:t>This error message is not documented in any of the items in the Reference section of this slide set</a:t>
            </a:r>
          </a:p>
          <a:p>
            <a:pPr lvl="1"/>
            <a:r>
              <a:rPr lang="en-US" sz="2800" dirty="0"/>
              <a:t>Although not advertised as such, this is an installation showstopper</a:t>
            </a:r>
          </a:p>
          <a:p>
            <a:pPr lvl="1"/>
            <a:r>
              <a:rPr lang="en-US" sz="2800" dirty="0"/>
              <a:t>I looked at my platform under Windows/System Configuration and couldn’t identify anything that was beyond doubt an “audio out port”</a:t>
            </a:r>
          </a:p>
          <a:p>
            <a:r>
              <a:rPr lang="en-US" dirty="0"/>
              <a:t>My fix:  plugged a set of headphones into the computer’s audio out jack.  Other fixes might be possible, but exploring them wasn’t my first priority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3A709-FF11-D1CC-BDC3-D401CF5E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B048-7588-3A59-0997-368441BD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EA619-FFE5-2DF9-B262-9FDDD3E2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8F23D-3618-9215-D65F-380108A8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dongle with </a:t>
            </a:r>
            <a:r>
              <a:rPr lang="en-US" i="1" dirty="0" err="1"/>
              <a:t>SDRSharp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F6A7-62D3-2EDC-BF68-8CF85502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Error message: “Unexpected fatal  error”</a:t>
            </a:r>
          </a:p>
          <a:p>
            <a:pPr lvl="1"/>
            <a:r>
              <a:rPr lang="en-US" sz="2800" dirty="0"/>
              <a:t>This message is not documented in any of items in the Reference section of this slide set</a:t>
            </a:r>
          </a:p>
          <a:p>
            <a:pPr lvl="1"/>
            <a:r>
              <a:rPr lang="en-US" sz="2800" dirty="0"/>
              <a:t>Error callback trace is captured by </a:t>
            </a:r>
            <a:r>
              <a:rPr lang="en-US" sz="2800" i="1" dirty="0" err="1"/>
              <a:t>SDRSharp</a:t>
            </a:r>
            <a:r>
              <a:rPr lang="en-US" sz="2800" dirty="0"/>
              <a:t>, but is useless unless you have the source code (it’s available, but it is poorly documented (for a definition of “poorly documented”, see Boehm et al.  2000))</a:t>
            </a:r>
          </a:p>
          <a:p>
            <a:pPr lvl="1"/>
            <a:r>
              <a:rPr lang="en-US" sz="2800" dirty="0"/>
              <a:t>Message eliminates </a:t>
            </a:r>
            <a:r>
              <a:rPr lang="en-US" sz="2800" i="1" dirty="0"/>
              <a:t>all but </a:t>
            </a:r>
            <a:r>
              <a:rPr lang="en-US" sz="2800" dirty="0"/>
              <a:t>“billions and billions” (Sagan 1997) of possibilities (Symons and Horner 2014, 2020)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012D-6CD9-8DF9-F62D-CE54F108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BEAE7-AC2B-40DD-360C-07D98CF8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8412-1639-E59E-6D46-7665CEA8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4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3AC2-271A-47C1-9AEB-AC632A28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dongle with </a:t>
            </a:r>
            <a:r>
              <a:rPr lang="en-US" dirty="0" err="1"/>
              <a:t>SDRSharp</a:t>
            </a:r>
            <a:r>
              <a:rPr lang="en-US" dirty="0"/>
              <a:t>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9D2B-74D6-6B9A-A19A-EAF1DA45C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“Unexpected fatal error” message, cont’d</a:t>
            </a:r>
          </a:p>
          <a:p>
            <a:r>
              <a:rPr lang="en-US" dirty="0"/>
              <a:t>Conflicting hints</a:t>
            </a:r>
          </a:p>
          <a:p>
            <a:pPr lvl="1"/>
            <a:r>
              <a:rPr lang="en-US" dirty="0"/>
              <a:t>Some, but not all, RTL-SDR installation documentation says that RTL-SDR requires V7.3 .NET (Microsoft) resources (files)</a:t>
            </a:r>
          </a:p>
          <a:p>
            <a:pPr lvl="1"/>
            <a:r>
              <a:rPr lang="en-US" dirty="0"/>
              <a:t>Documentation says that V7.3 .NET resources “very likely” are already installed (they weren’t on my Windows 10 installation, which is automatically updated once per week)</a:t>
            </a:r>
          </a:p>
          <a:p>
            <a:r>
              <a:rPr lang="en-US" dirty="0"/>
              <a:t>My fix: installed V7.3 .NET resources (Microsoft provides an installation script)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A80ED-3CA5-E372-CC2E-255FDFC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00E6-10BD-ADFE-3318-FE395F9E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E19E-33AE-F96C-0074-423A5F4A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1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100C-76FD-CFAD-FD70-385DA8A1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Installation/integration entertainment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Integration of RTL-SDR V3 with </a:t>
            </a:r>
            <a:r>
              <a:rPr lang="en-US" sz="4000" i="1" dirty="0" err="1"/>
              <a:t>SDRShar</a:t>
            </a:r>
            <a:r>
              <a:rPr lang="en-US" sz="4000" dirty="0" err="1"/>
              <a:t>p</a:t>
            </a:r>
            <a:r>
              <a:rPr lang="en-US" sz="4000" dirty="0"/>
              <a:t> and </a:t>
            </a:r>
            <a:r>
              <a:rPr lang="en-US" sz="4000" i="1" dirty="0"/>
              <a:t>WSJT-X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210F6-DD31-16D1-5465-06D12FE3A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3B56-7062-EE1D-A5EE-DC2E88C5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757C1-5281-8CCC-8213-D9E836D3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0C8E-0A3F-5BD6-A056-119E5FE2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6D49-C0E1-D802-90EA-B5D6274F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VB-Cable</a:t>
            </a:r>
            <a:r>
              <a:rPr lang="en-US" dirty="0"/>
              <a:t> </a:t>
            </a:r>
            <a:r>
              <a:rPr lang="en-US" i="1" dirty="0"/>
              <a:t>soft</a:t>
            </a:r>
            <a:r>
              <a:rPr lang="en-US" dirty="0"/>
              <a:t> cable integration of </a:t>
            </a:r>
            <a:r>
              <a:rPr lang="en-US" i="1" dirty="0" err="1"/>
              <a:t>SDRSharp</a:t>
            </a:r>
            <a:r>
              <a:rPr lang="en-US" dirty="0"/>
              <a:t> and </a:t>
            </a:r>
            <a:r>
              <a:rPr lang="en-US" i="1" dirty="0"/>
              <a:t>WSJT-X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6EDF2-2D28-6470-0BBE-367B766DC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VB-Cable</a:t>
            </a:r>
            <a:r>
              <a:rPr lang="en-US" dirty="0"/>
              <a:t> installation quirks (some tolerance of conceptual dissonance required)</a:t>
            </a:r>
          </a:p>
          <a:p>
            <a:pPr lvl="1"/>
            <a:r>
              <a:rPr lang="en-US" i="1" dirty="0"/>
              <a:t>VB-Cable</a:t>
            </a:r>
            <a:r>
              <a:rPr lang="en-US" dirty="0"/>
              <a:t> installation-instruction screen layouts differ from </a:t>
            </a:r>
            <a:r>
              <a:rPr lang="en-US" i="1" dirty="0" err="1"/>
              <a:t>SDRSharp</a:t>
            </a:r>
            <a:r>
              <a:rPr lang="en-US" dirty="0"/>
              <a:t> screen layout defaults</a:t>
            </a:r>
          </a:p>
          <a:p>
            <a:pPr lvl="1"/>
            <a:r>
              <a:rPr lang="en-US" dirty="0"/>
              <a:t>Some of the default parameter values shown in the</a:t>
            </a:r>
            <a:r>
              <a:rPr lang="en-US" i="1" dirty="0"/>
              <a:t> VB-Cable</a:t>
            </a:r>
            <a:r>
              <a:rPr lang="en-US" dirty="0"/>
              <a:t> installation documentation conflict with those enforced by </a:t>
            </a:r>
            <a:r>
              <a:rPr lang="en-US" i="1" dirty="0" err="1"/>
              <a:t>SDRSharp</a:t>
            </a:r>
            <a:endParaRPr lang="en-US" i="1" dirty="0"/>
          </a:p>
          <a:p>
            <a:pPr lvl="1"/>
            <a:r>
              <a:rPr lang="en-US" dirty="0"/>
              <a:t>Some</a:t>
            </a:r>
            <a:r>
              <a:rPr lang="en-US" i="1" dirty="0"/>
              <a:t> VB-Cable </a:t>
            </a:r>
            <a:r>
              <a:rPr lang="en-US" dirty="0"/>
              <a:t>and </a:t>
            </a:r>
            <a:r>
              <a:rPr lang="en-US" i="1" dirty="0" err="1"/>
              <a:t>SDRSharp</a:t>
            </a:r>
            <a:r>
              <a:rPr lang="en-US" i="1" dirty="0"/>
              <a:t> </a:t>
            </a:r>
            <a:r>
              <a:rPr lang="en-US" dirty="0"/>
              <a:t>names for the same entities differ</a:t>
            </a:r>
          </a:p>
          <a:p>
            <a:pPr lvl="1"/>
            <a:r>
              <a:rPr lang="en-US" dirty="0"/>
              <a:t>Installation software allows choice of 32-, vs. 64-bit (memory-model) drivers.   User must ensure that the memory models of the versions of </a:t>
            </a:r>
            <a:r>
              <a:rPr lang="en-US" i="1" dirty="0"/>
              <a:t>Windows</a:t>
            </a:r>
            <a:r>
              <a:rPr lang="en-US" dirty="0"/>
              <a:t>,  </a:t>
            </a:r>
            <a:r>
              <a:rPr lang="en-US" i="1" dirty="0" err="1"/>
              <a:t>SDRSharp</a:t>
            </a:r>
            <a:r>
              <a:rPr lang="en-US" dirty="0"/>
              <a:t>, </a:t>
            </a:r>
            <a:r>
              <a:rPr lang="en-US" i="1" dirty="0"/>
              <a:t>WSJT-X</a:t>
            </a:r>
            <a:r>
              <a:rPr lang="en-US" dirty="0"/>
              <a:t>, and </a:t>
            </a:r>
            <a:r>
              <a:rPr lang="en-US" i="1" dirty="0"/>
              <a:t>VB-Cable</a:t>
            </a:r>
            <a:r>
              <a:rPr lang="en-US" dirty="0"/>
              <a:t> in play cohere.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D914-55EC-3CC7-EE21-E8EB66FA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A354C-B30E-A3C3-C138-689BCF74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81C61-624E-8BA7-16A2-94D3AF07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DC46-E0AD-904B-6637-2821DEC4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Proof-of-life testing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562-6D86-122C-BB2F-3F35F726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did </a:t>
            </a:r>
            <a:r>
              <a:rPr lang="en-US" sz="3200" i="1" dirty="0"/>
              <a:t>not</a:t>
            </a:r>
            <a:r>
              <a:rPr lang="en-US" sz="3200" dirty="0"/>
              <a:t> explicitly perform clock synchronization or frequency calibration prior to testing  </a:t>
            </a:r>
          </a:p>
          <a:p>
            <a:r>
              <a:rPr lang="en-US" sz="3200" dirty="0"/>
              <a:t>It would be wise to do both: digital communication modes are time-sensitive on various scales</a:t>
            </a:r>
          </a:p>
          <a:p>
            <a:r>
              <a:rPr lang="en-US" sz="3200" dirty="0"/>
              <a:t>Instructions for performing clock synchronization and frequency calibration that are adequate [for the uses mentioned in these slides] can be found at links in RTL-SDR.com 2023a)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4B8E8-1911-00BF-C3F7-AD22A0ED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F0899-A6E2-5431-96F1-7DE0F444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76F510-34CE-4B11-5409-1FF5540F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37123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5E04-5F57-0318-63EC-5FFB037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life testing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CCFB-D400-FF2E-0286-67A336B2C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Attached dongle antenna port (via 50-ohm coax), in turn, to</a:t>
            </a:r>
          </a:p>
          <a:p>
            <a:pPr lvl="1"/>
            <a:r>
              <a:rPr lang="en-US" dirty="0"/>
              <a:t>a half-wave dipole resonant at ~100 MHz located inside a room made of poured </a:t>
            </a:r>
            <a:r>
              <a:rPr lang="en-US" i="1" dirty="0"/>
              <a:t>reinforced</a:t>
            </a:r>
            <a:r>
              <a:rPr lang="en-US" dirty="0"/>
              <a:t> concrete (rebar/mesh acts somewhat like a Faraday cage); checked commercial broadcast FM bands. Copied ~5.</a:t>
            </a:r>
          </a:p>
          <a:p>
            <a:pPr lvl="1"/>
            <a:r>
              <a:rPr lang="en-US" dirty="0"/>
              <a:t>an exterior VHF/UHF J-pole (50-ohm impedance, ~10 m above ground); checked for traffic on several local 2-m repeaters – found traffic on two </a:t>
            </a:r>
          </a:p>
          <a:p>
            <a:pPr lvl="1"/>
            <a:r>
              <a:rPr lang="en-US" dirty="0"/>
              <a:t>an exterior EFHW multiband antenna (MFJ-1984MP, 50-ohm impedance; ~10 m above ground, oriented approx. N-S); monitored 20 m for a few minutes.  Copied ~10 CW, and ~10 USB, stations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C9DC4-D229-9CDA-DD92-389BDA53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E93A-F1CF-BE58-26E8-A341A25F8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F6B52-945E-282F-EB08-8FBA243F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0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B738-F0CE-68C7-623A-E9AFD58F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Proof-of-life testing (3) [soft-cable configuration of </a:t>
            </a:r>
            <a:r>
              <a:rPr lang="en-US" i="1" dirty="0" err="1"/>
              <a:t>SDRSharp</a:t>
            </a:r>
            <a:r>
              <a:rPr lang="en-US" dirty="0"/>
              <a:t> (and dongle) for </a:t>
            </a:r>
            <a:r>
              <a:rPr lang="en-US" i="1" dirty="0"/>
              <a:t>WSJT-X </a:t>
            </a:r>
            <a:r>
              <a:rPr lang="en-US" dirty="0"/>
              <a:t> FT8 monitoring on 20 m]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BF128-9AFA-E39B-DE45-76BB0494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19A5-8A7C-EE9B-21EA-0271696F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13BDE-CFF5-C932-96ED-44500210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072DD53-B559-51A0-B119-63A96EAF4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03" t="9687" r="14905" b="17094"/>
          <a:stretch/>
        </p:blipFill>
        <p:spPr bwMode="auto">
          <a:xfrm>
            <a:off x="2345787" y="1970376"/>
            <a:ext cx="7500425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88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0AB6-3790-8A93-0C8C-87FED47A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654E-9886-FF86-D8DC-1289D75C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To describe an integration and “quick look” test of</a:t>
            </a:r>
          </a:p>
          <a:p>
            <a:pPr lvl="1"/>
            <a:r>
              <a:rPr lang="en-US" sz="3200" dirty="0"/>
              <a:t>RTL-SDR V3 Software Defined Radio (SDR) receiver dongle, with</a:t>
            </a:r>
          </a:p>
          <a:p>
            <a:pPr lvl="1"/>
            <a:r>
              <a:rPr lang="en-US" sz="3200" dirty="0"/>
              <a:t>a PC, running</a:t>
            </a:r>
          </a:p>
          <a:p>
            <a:pPr lvl="2"/>
            <a:r>
              <a:rPr lang="en-US" sz="2800" dirty="0"/>
              <a:t>Windows 10</a:t>
            </a:r>
          </a:p>
          <a:p>
            <a:pPr lvl="2"/>
            <a:r>
              <a:rPr lang="en-US" sz="2800" i="1" dirty="0" err="1"/>
              <a:t>SDRsharp</a:t>
            </a:r>
            <a:r>
              <a:rPr lang="en-US" sz="2800" dirty="0"/>
              <a:t> (SDR operation, display, and control software)</a:t>
            </a:r>
          </a:p>
          <a:p>
            <a:pPr lvl="2"/>
            <a:r>
              <a:rPr lang="en-US" sz="2800" i="1" dirty="0"/>
              <a:t>WSJT-X</a:t>
            </a:r>
            <a:r>
              <a:rPr lang="en-US" sz="2800" dirty="0"/>
              <a:t> (weak signal software)</a:t>
            </a:r>
          </a:p>
          <a:p>
            <a:pPr lvl="2"/>
            <a:r>
              <a:rPr lang="en-US" sz="2800" i="1" dirty="0"/>
              <a:t>VB-Cable</a:t>
            </a:r>
            <a:r>
              <a:rPr lang="en-US" sz="2800" dirty="0"/>
              <a:t> soft cable (to link </a:t>
            </a:r>
            <a:r>
              <a:rPr lang="en-US" sz="2800" i="1" dirty="0" err="1"/>
              <a:t>SDRsharp</a:t>
            </a:r>
            <a:r>
              <a:rPr lang="en-US" sz="2800" dirty="0"/>
              <a:t> with </a:t>
            </a:r>
            <a:r>
              <a:rPr lang="en-US" sz="2800" i="1" dirty="0"/>
              <a:t>WSJT-X</a:t>
            </a:r>
            <a:r>
              <a:rPr lang="en-US" sz="2800" dirty="0"/>
              <a:t>)</a:t>
            </a:r>
          </a:p>
          <a:p>
            <a:pPr lvl="1"/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142C4-D607-89DC-A503-201A4E9C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24C4-F175-9067-787A-D8F785FB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C72A8-4111-2DF5-4BBA-ACD78790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8B18-3F56-57FE-A7AF-D5E7A346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Proof-of-life testing (4) [</a:t>
            </a:r>
            <a:r>
              <a:rPr lang="en-US" i="1" dirty="0"/>
              <a:t>WSJT-X</a:t>
            </a:r>
            <a:r>
              <a:rPr lang="en-US" dirty="0"/>
              <a:t> FT8 monitoring of </a:t>
            </a:r>
            <a:r>
              <a:rPr lang="en-US" i="1" dirty="0" err="1"/>
              <a:t>SDRSharp</a:t>
            </a:r>
            <a:r>
              <a:rPr lang="en-US" dirty="0"/>
              <a:t> output, 20 m, 15 August 2023]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A333-32BA-4593-07EB-9957DE13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2AFA-A048-9F0D-BB6D-14CE991A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61FCC-779D-DE62-0630-244BFEAA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546A146-569C-B8A4-EACE-4A85321FC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90" t="7978" r="54327" b="43755"/>
          <a:stretch/>
        </p:blipFill>
        <p:spPr bwMode="auto">
          <a:xfrm>
            <a:off x="3237216" y="1471629"/>
            <a:ext cx="4796689" cy="4808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437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DF7B9-1892-BD30-0C3F-CDD2281B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Proof-of-life testing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94A3-5206-E96E-30B9-5CF241DD5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RTL-SDR Users Guide is good; more troubleshooting information would be welcome</a:t>
            </a:r>
          </a:p>
          <a:p>
            <a:r>
              <a:rPr lang="en-US" i="1" dirty="0" err="1"/>
              <a:t>SDRSharp</a:t>
            </a:r>
            <a:r>
              <a:rPr lang="en-US" dirty="0"/>
              <a:t> user interface is highly similar to that of </a:t>
            </a:r>
            <a:r>
              <a:rPr lang="en-US" i="1" dirty="0" err="1"/>
              <a:t>SDRuno</a:t>
            </a:r>
            <a:r>
              <a:rPr lang="en-US" dirty="0"/>
              <a:t> (often used with </a:t>
            </a:r>
            <a:r>
              <a:rPr lang="en-US" i="1" dirty="0" err="1"/>
              <a:t>SDRplay</a:t>
            </a:r>
            <a:r>
              <a:rPr lang="en-US" dirty="0"/>
              <a:t>™ SDRs).  I was</a:t>
            </a:r>
          </a:p>
          <a:p>
            <a:pPr lvl="1"/>
            <a:r>
              <a:rPr lang="en-US" dirty="0"/>
              <a:t>Already familiar with </a:t>
            </a:r>
            <a:r>
              <a:rPr lang="en-US" i="1" dirty="0" err="1"/>
              <a:t>SDRuno</a:t>
            </a:r>
            <a:endParaRPr lang="en-US" i="1" dirty="0"/>
          </a:p>
          <a:p>
            <a:pPr lvl="1"/>
            <a:r>
              <a:rPr lang="en-US" dirty="0"/>
              <a:t>Able to navigate most of </a:t>
            </a:r>
            <a:r>
              <a:rPr lang="en-US" i="1" dirty="0" err="1"/>
              <a:t>SDRSharp</a:t>
            </a:r>
            <a:r>
              <a:rPr lang="en-US" dirty="0"/>
              <a:t> without reading the manual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CA214-B660-DE77-7A74-F5EC2660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743B8-ACE1-E4E2-B088-9D85A1DB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4AE0-FEE4-CAD2-1297-18E362B6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3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425C-9081-4586-241C-33B74487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437A-2DBD-F4BE-0490-E560FABB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Tracking aircraft positions with </a:t>
            </a:r>
            <a:r>
              <a:rPr lang="en-US" b="0" i="0" u="sng" dirty="0">
                <a:effectLst/>
                <a:latin typeface="Helvetica Neue"/>
                <a:hlinkClick r:id="rId2" tooltip="ADS-B Aircraft RADAR with RTL-SD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ADSB decoding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Decoding unencrypted </a:t>
            </a:r>
            <a:r>
              <a:rPr lang="en-US" b="0" i="0" u="sng" dirty="0">
                <a:effectLst/>
                <a:latin typeface="Helvetica Neue"/>
                <a:hlinkClick r:id="rId3" tooltip="RTL-SDR DSD Tutorial: Decoding Digital Voice (P25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voice</a:t>
            </a:r>
            <a:r>
              <a:rPr lang="en-US" b="0" i="0" dirty="0">
                <a:effectLst/>
                <a:latin typeface="Helvetica Neue"/>
              </a:rPr>
              <a:t> transmissions such as P25/DMR/D-STAR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Tracking maritime boat positions like a radar with </a:t>
            </a:r>
            <a:r>
              <a:rPr lang="en-US" b="0" i="0" u="sng" dirty="0">
                <a:effectLst/>
                <a:latin typeface="Helvetica Neue"/>
                <a:hlinkClick r:id="rId4" tooltip="RTL-SDR Tutorial: Cheap AIS Ship Trac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 decoding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Tracking and receiving </a:t>
            </a:r>
            <a:r>
              <a:rPr lang="en-US" b="0" i="0" u="sng" dirty="0">
                <a:effectLst/>
                <a:latin typeface="Helvetica Neue"/>
                <a:hlinkClick r:id="rId5" tooltip="RTL-SDR Tutorial: Receiving Weather Balloon (Radiosonde) Data with RTL-SD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meteorological agency launched weather balloon data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Listening to amateur radio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Decoding ham radio </a:t>
            </a:r>
            <a:r>
              <a:rPr lang="en-US" b="0" i="0" u="sng" dirty="0">
                <a:effectLst/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APRS packets</a:t>
            </a:r>
            <a:endParaRPr lang="en-US" b="0" i="0" dirty="0">
              <a:effectLst/>
              <a:latin typeface="Helvetica Neue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581E3-CD8C-505C-4544-5A75A0E5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3EFCE-83EF-0B2F-0FD9-C0998BA0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85159B-B540-4B58-15AE-C5A6F770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360586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0C7B-DCED-8325-CCB6-D9531915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74DB-6ED7-5A40-865C-EF83CC6D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Receiving GPS signals and decoding them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Using RTL-SDR as a </a:t>
            </a:r>
            <a:r>
              <a:rPr lang="en-US" b="0" i="0" u="sng" dirty="0">
                <a:effectLst/>
                <a:latin typeface="Helvetica Neue"/>
                <a:hlinkClick r:id="rId2" tooltip="RTL-SDR used as a Cheap Real Time Spectrum Analyz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spectrum analyzer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u="sng" dirty="0">
                <a:effectLst/>
                <a:latin typeface="Helvetica Neue"/>
                <a:hlinkClick r:id="rId3" tooltip="RTL-SDR Tutorial: Receiving NOAA Weather Satellite Im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Receiving NOAA weather satellite images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u="sng" dirty="0">
                <a:effectLst/>
                <a:latin typeface="Helvetica Neue"/>
                <a:hlinkClick r:id="rId4" tooltip="RTL-SDR for Budget Radio Astronom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 astronomy</a:t>
            </a:r>
            <a:endParaRPr lang="en-US" u="sng" dirty="0"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Monitoring </a:t>
            </a:r>
            <a:r>
              <a:rPr lang="en-US" b="0" i="0" u="sng" dirty="0">
                <a:effectLst/>
                <a:latin typeface="Helvetica Neue"/>
                <a:hlinkClick r:id="rId5" tooltip="Meteor Reflection Observations with RTL-SD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meteor scatter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Helvetica Neue"/>
              </a:rPr>
              <a:t>Use RTL-SDR as a </a:t>
            </a:r>
            <a:r>
              <a:rPr lang="en-US" b="0" i="0" u="sng" dirty="0">
                <a:effectLst/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noise figure indicator</a:t>
            </a:r>
            <a:endParaRPr lang="en-US" b="0" i="0" dirty="0"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u="sng" dirty="0">
                <a:effectLst/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Decoding Inmarsat STD-C</a:t>
            </a:r>
            <a:r>
              <a:rPr lang="en-US" b="0" i="0" dirty="0">
                <a:effectLst/>
                <a:latin typeface="Helvetica Neue"/>
              </a:rPr>
              <a:t> EGC geosynchronous satellites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u="sng" dirty="0">
                <a:effectLst/>
                <a:latin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Listening to the ISS</a:t>
            </a:r>
            <a:r>
              <a:rPr lang="en-US" b="0" i="0" dirty="0">
                <a:effectLst/>
                <a:latin typeface="Helvetica Neue"/>
              </a:rPr>
              <a:t> (International Space Station)</a:t>
            </a:r>
          </a:p>
          <a:p>
            <a:pPr marL="0" indent="0" algn="l" fontAlgn="base">
              <a:buNone/>
            </a:pPr>
            <a:endParaRPr lang="en-US" b="0" i="0" dirty="0">
              <a:effectLst/>
              <a:latin typeface="Helvetica Neue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758A6-5176-34EA-AAA5-D6B05BF7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CEEF2-176D-C231-928A-A5235D53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EB5165-0533-CC3D-E8DC-57EB8077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233586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E0F2-3A8C-BC34-FF61-95DECFEB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uses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9270D-9CB3-1626-0674-D5E1C997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additional uses, see</a:t>
            </a:r>
          </a:p>
          <a:p>
            <a:pPr lvl="1"/>
            <a:r>
              <a:rPr lang="en-US" sz="3200" dirty="0"/>
              <a:t>Laufer 2018</a:t>
            </a:r>
          </a:p>
          <a:p>
            <a:pPr lvl="1"/>
            <a:r>
              <a:rPr lang="en-US" sz="3200" dirty="0"/>
              <a:t>RTL-SDR 2023a</a:t>
            </a:r>
          </a:p>
          <a:p>
            <a:r>
              <a:rPr lang="en-US" sz="3200" dirty="0"/>
              <a:t>Legalities: in many countries, it is illegal to relay, to third parties, some of the information that can be received/processed by this device and associated application software.  Penalties include large fines and jail time.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AD0DB-FC56-6877-E84A-A09026EB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45A56-06BE-F2B5-B4AC-C8A10A85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2E5C7-486D-E77B-AC95-B643091A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0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BC6E-CA08-3197-3FEB-CEB08AEC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64560-8F32-F8CA-630C-A0AEEB669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used in a combined transmit/receive (T/R) regime, SDR receiver configuration described above will require a T/R switch suitable for SDR use (e.g., MFJ-1708BSDR; MFJ 2023)</a:t>
            </a:r>
          </a:p>
          <a:p>
            <a:r>
              <a:rPr lang="en-US" sz="3600" dirty="0"/>
              <a:t>As always, grounds should be implemented in accordance with best practices (see Silver 2017 for details)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E436E-EBDA-C8C7-42ED-CA8B03D1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3B96B-2EEA-461C-26CE-474A6460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88DD2-C86B-A637-D8F0-06D0CE7C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09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7F84-27B6-FB0C-2E24-4D4C37BB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overall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E9AA-7C22-20C5-41D7-F26B0155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Installation was</a:t>
            </a:r>
          </a:p>
          <a:p>
            <a:pPr lvl="1"/>
            <a:r>
              <a:rPr lang="en-US" sz="2800" dirty="0"/>
              <a:t>not “plug-and-play”</a:t>
            </a:r>
          </a:p>
          <a:p>
            <a:pPr lvl="1"/>
            <a:r>
              <a:rPr lang="en-US" sz="2800" dirty="0"/>
              <a:t>a</a:t>
            </a:r>
            <a:r>
              <a:rPr lang="en-US" sz="2800" i="1" dirty="0"/>
              <a:t> character-building</a:t>
            </a:r>
            <a:r>
              <a:rPr lang="en-US" sz="2800" dirty="0"/>
              <a:t> experience (but not as much “fun” as the </a:t>
            </a:r>
            <a:r>
              <a:rPr lang="en-US" sz="2800" i="1" dirty="0"/>
              <a:t>Star Trek </a:t>
            </a:r>
            <a:r>
              <a:rPr lang="en-US" sz="2800" dirty="0"/>
              <a:t>Kobayashi Maru challenge (Wikipedia 2023))</a:t>
            </a:r>
          </a:p>
          <a:p>
            <a:r>
              <a:rPr lang="en-US" dirty="0"/>
              <a:t>Although the configuration described above does not have all the capabilities of multi-thousand-dollar SDRs, it </a:t>
            </a:r>
          </a:p>
          <a:p>
            <a:pPr lvl="1"/>
            <a:r>
              <a:rPr lang="en-US" sz="2800" dirty="0"/>
              <a:t>has impressive performance for the price</a:t>
            </a:r>
          </a:p>
          <a:p>
            <a:pPr lvl="1"/>
            <a:r>
              <a:rPr lang="en-US" sz="2800" dirty="0"/>
              <a:t>is adequate for typical amateur use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C36C-AED0-4F25-8B2F-BAB7013D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CC8E-D33B-5001-6F42-C6347E7E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B83E-4885-A3AE-982F-7253595B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08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B754-9FB7-976B-DA8B-0944C72A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copy of these slides,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CE4C-EE01-84D6-E29A-34FD8CB0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http://jkhorner.com/AMATEUR_RADIO/RTL_SDR_V3_SDR_Dongle.pptx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0348-5709-C9B9-AEC9-E5D2D570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0ED57-D1D9-396B-44EE-EF47712A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C6A2C-CCE6-2EF8-CF2B-1CE55322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774CE-3229-8793-3D22-08525A92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r>
              <a:rPr lang="en-US"/>
              <a:t>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CC08-F500-C6D0-04EC-9334D949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airspy.com.  (2019). </a:t>
            </a:r>
            <a:r>
              <a:rPr lang="en-US" i="1" dirty="0" err="1"/>
              <a:t>SDRSharp</a:t>
            </a:r>
            <a:r>
              <a:rPr lang="en-US" i="1" dirty="0"/>
              <a:t> for RTL-SDR/Windows 10-compatible version</a:t>
            </a:r>
            <a:r>
              <a:rPr lang="en-US" dirty="0"/>
              <a:t>.   </a:t>
            </a:r>
            <a:r>
              <a:rPr lang="en-US" dirty="0">
                <a:hlinkClick r:id="rId2"/>
              </a:rPr>
              <a:t>https://airspy.com/download/</a:t>
            </a:r>
            <a:r>
              <a:rPr lang="en-US" dirty="0"/>
              <a:t>. </a:t>
            </a:r>
          </a:p>
          <a:p>
            <a:r>
              <a:rPr lang="en-US" dirty="0"/>
              <a:t>Boehm B et al.  (2000).  </a:t>
            </a:r>
            <a:r>
              <a:rPr lang="en-US" i="1" dirty="0"/>
              <a:t>Software Cost Estimation with COCOMO II.  </a:t>
            </a:r>
            <a:r>
              <a:rPr lang="en-US" dirty="0"/>
              <a:t>Prentice Hall.</a:t>
            </a:r>
          </a:p>
          <a:p>
            <a:r>
              <a:rPr lang="en-US" dirty="0"/>
              <a:t>Holton T. (2021). </a:t>
            </a:r>
            <a:r>
              <a:rPr lang="en-US" i="1" dirty="0"/>
              <a:t>Digital Signal Processing: Principles and Applications</a:t>
            </a:r>
            <a:r>
              <a:rPr lang="en-US" dirty="0"/>
              <a:t>.  Cambridge.</a:t>
            </a:r>
          </a:p>
          <a:p>
            <a:r>
              <a:rPr lang="en-US" dirty="0"/>
              <a:t>Laufer C.  (2018). </a:t>
            </a:r>
            <a:r>
              <a:rPr lang="en-US" i="1" dirty="0"/>
              <a:t> The Hobbyist’s Guide to the RTL-SDR</a:t>
            </a:r>
            <a:r>
              <a:rPr lang="en-US" dirty="0"/>
              <a:t>. </a:t>
            </a:r>
          </a:p>
          <a:p>
            <a:r>
              <a:rPr lang="en-US" dirty="0"/>
              <a:t>MFJ Enterprises.  (2023). MFJ-1708B-SDR. </a:t>
            </a:r>
            <a:r>
              <a:rPr lang="en-US" dirty="0">
                <a:hlinkClick r:id="rId3"/>
              </a:rPr>
              <a:t>https://mfjenterprises.com/collections/all/products/mfj-1708b-sdr</a:t>
            </a:r>
            <a:r>
              <a:rPr lang="en-US" dirty="0"/>
              <a:t> .</a:t>
            </a:r>
          </a:p>
          <a:p>
            <a:r>
              <a:rPr lang="en-US" dirty="0"/>
              <a:t>RTL-SDR.com.  (2023a). </a:t>
            </a:r>
            <a:r>
              <a:rPr lang="en-US" dirty="0">
                <a:hlinkClick r:id="rId4"/>
              </a:rPr>
              <a:t>https://www.rtl-sdr.com/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AC815-B902-B130-F56E-271D408D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48244-5C1D-7E75-95ED-7B28604A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2323-E474-F276-9139-A89BEB10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3990705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6A21-47F9-B0A2-DDC3-C0E70D10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82D9-7E02-4861-5CC9-329D47F5A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RTL-SDR.com.  (2023b). RTL-SDR Blog V3 Datasheet. </a:t>
            </a:r>
            <a:r>
              <a:rPr lang="en-US" dirty="0">
                <a:hlinkClick r:id="rId2"/>
              </a:rPr>
              <a:t>https://www.rtl-sdr.com/wp-content/uploads/2018/02/RTL-SDR-Blog-V3-Datasheet.pdf</a:t>
            </a:r>
            <a:r>
              <a:rPr lang="en-US" dirty="0"/>
              <a:t> .</a:t>
            </a:r>
          </a:p>
          <a:p>
            <a:r>
              <a:rPr lang="en-US" dirty="0"/>
              <a:t>RTL-SDR.com. (2023c).  </a:t>
            </a:r>
            <a:r>
              <a:rPr lang="en-US" dirty="0" err="1"/>
              <a:t>SDRSharp</a:t>
            </a:r>
            <a:r>
              <a:rPr lang="en-US" dirty="0"/>
              <a:t> download. </a:t>
            </a:r>
            <a:r>
              <a:rPr lang="en-US" dirty="0">
                <a:hlinkClick r:id="rId3"/>
              </a:rPr>
              <a:t>https://www.rtl-sdr.com/rtl-sdr-quick-start-guide/sdrsharpdownload/</a:t>
            </a:r>
            <a:r>
              <a:rPr lang="en-US" dirty="0"/>
              <a:t>. </a:t>
            </a:r>
          </a:p>
          <a:p>
            <a:r>
              <a:rPr lang="en-US" dirty="0"/>
              <a:t>Sagan C.  (1997).  </a:t>
            </a:r>
            <a:r>
              <a:rPr lang="en-US" i="1" dirty="0"/>
              <a:t>Billions and Billions: Thoughts on Life and Death at the Brink of the Millennium</a:t>
            </a:r>
            <a:r>
              <a:rPr lang="en-US" dirty="0"/>
              <a:t>.   Random House.</a:t>
            </a:r>
          </a:p>
          <a:p>
            <a:r>
              <a:rPr lang="en-US" dirty="0"/>
              <a:t>Silver HW.  (2017).  </a:t>
            </a:r>
            <a:r>
              <a:rPr lang="en-US" i="1" dirty="0"/>
              <a:t>Grounding and Bonding for the Radio Amateur.  </a:t>
            </a:r>
            <a:r>
              <a:rPr lang="en-US" dirty="0"/>
              <a:t>ARRL.</a:t>
            </a:r>
          </a:p>
          <a:p>
            <a:r>
              <a:rPr lang="en-US" dirty="0"/>
              <a:t>Symons JF and Horner JK.  (2014).  Software intensive science.  </a:t>
            </a:r>
            <a:r>
              <a:rPr lang="en-US" i="1" dirty="0"/>
              <a:t>Philosophy and Technology</a:t>
            </a:r>
            <a:r>
              <a:rPr lang="en-US" dirty="0"/>
              <a:t> </a:t>
            </a:r>
            <a:r>
              <a:rPr lang="en-US" b="0" i="0" dirty="0">
                <a:effectLst/>
              </a:rPr>
              <a:t>27,  pp. 461-477.  Accessible at </a:t>
            </a:r>
            <a:r>
              <a:rPr lang="en-US" b="0" i="0" dirty="0">
                <a:effectLst/>
                <a:hlinkClick r:id="rId4"/>
              </a:rPr>
              <a:t>https://www.johnsymons.net/wp-content/uploads/2017/04/Software-Intensive-Science-2014.pdf</a:t>
            </a:r>
            <a:r>
              <a:rPr lang="en-US" b="0" i="0" dirty="0">
                <a:effectLst/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B7562-76CC-858C-9551-EE857C97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723C-B126-A04D-3FFC-C41A9AD2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289B0-9F93-6D2F-42C1-AA0F79B4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5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923A-E019-1F54-D3AE-5CEC7DB0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3C1C-C54C-438B-7CEA-0C2E4410F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software defined radio (SDR) receiver?</a:t>
            </a:r>
          </a:p>
          <a:p>
            <a:r>
              <a:rPr lang="en-US" dirty="0"/>
              <a:t>What is the RTL-SDR V3 dongle?</a:t>
            </a:r>
          </a:p>
          <a:p>
            <a:r>
              <a:rPr lang="en-US" dirty="0"/>
              <a:t>Test platform</a:t>
            </a:r>
          </a:p>
          <a:p>
            <a:r>
              <a:rPr lang="en-US" dirty="0"/>
              <a:t>Installation/integration entertainment</a:t>
            </a:r>
          </a:p>
          <a:p>
            <a:r>
              <a:rPr lang="en-US" dirty="0"/>
              <a:t>Proof-of-life testing</a:t>
            </a:r>
          </a:p>
          <a:p>
            <a:r>
              <a:rPr lang="en-US" dirty="0"/>
              <a:t>Many uses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Overall assessment</a:t>
            </a:r>
          </a:p>
          <a:p>
            <a:r>
              <a:rPr lang="en-US" dirty="0"/>
              <a:t>References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696F5-301A-6AFD-F367-14D2FF69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BEFA-CAB2-7D68-595E-5EF31210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5AEB1E-712D-D441-EECC-4D8B0F91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134919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5CBD-4D91-E820-F87E-BAF31D7C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40D6-9113-0E26-AB2B-01867534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Symons JF and Horner JK.  (2020).  Why there is no general solution to the problem of software verification.   </a:t>
            </a:r>
            <a:r>
              <a:rPr lang="en-US" b="0" i="1" dirty="0">
                <a:solidFill>
                  <a:srgbClr val="003B84"/>
                </a:solidFill>
                <a:effectLst/>
                <a:hlinkClick r:id="rId2"/>
              </a:rPr>
              <a:t>Foundations of Science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i="0" dirty="0">
                <a:effectLst/>
              </a:rPr>
              <a:t>25</a:t>
            </a:r>
            <a:r>
              <a:rPr lang="en-US" b="0" i="0" dirty="0">
                <a:effectLst/>
              </a:rPr>
              <a:t>, pp. 541–557. A draft is accessible at  </a:t>
            </a:r>
            <a:r>
              <a:rPr lang="en-US" b="0" i="0" dirty="0">
                <a:effectLst/>
                <a:hlinkClick r:id="rId3"/>
              </a:rPr>
              <a:t>https://kuscholarworks.ku.edu/bitstream/handle/1808/29420/Symons_Horner_2019_SoftwareVerification.pdf?sequence=1</a:t>
            </a:r>
            <a:r>
              <a:rPr lang="en-US" b="0" i="0" dirty="0">
                <a:effectLst/>
              </a:rPr>
              <a:t>.  </a:t>
            </a:r>
          </a:p>
          <a:p>
            <a:r>
              <a:rPr lang="en-US" b="0" i="0" dirty="0">
                <a:effectLst/>
              </a:rPr>
              <a:t>WSJT-X (2023).  WSJT-X Home Page. </a:t>
            </a:r>
            <a:r>
              <a:rPr lang="en-US" b="0" i="0" dirty="0">
                <a:effectLst/>
                <a:hlinkClick r:id="rId4"/>
              </a:rPr>
              <a:t>https://wsjt.sourceforge.io/wsjtx.html</a:t>
            </a:r>
            <a:r>
              <a:rPr lang="en-US" b="0" i="0" dirty="0">
                <a:effectLst/>
              </a:rPr>
              <a:t> </a:t>
            </a:r>
          </a:p>
          <a:p>
            <a:r>
              <a:rPr lang="en-US" dirty="0"/>
              <a:t>Tutorialspoint.com.  (2023). Digital Signal Processing Tutorial. </a:t>
            </a:r>
            <a:r>
              <a:rPr lang="en-US" dirty="0">
                <a:hlinkClick r:id="rId5"/>
              </a:rPr>
              <a:t>https://www.tutorialspoint.com/digital_signal_processing/dsp_signals_definition.htm</a:t>
            </a:r>
            <a:endParaRPr lang="en-US" dirty="0"/>
          </a:p>
          <a:p>
            <a:r>
              <a:rPr lang="en-US" dirty="0"/>
              <a:t>VB-Audio.  (2015). </a:t>
            </a:r>
            <a:r>
              <a:rPr lang="en-US" b="0" i="0" dirty="0">
                <a:effectLst/>
              </a:rPr>
              <a:t>VBCABLE_Driver_Pack43.zip</a:t>
            </a:r>
            <a:br>
              <a:rPr lang="en-US" dirty="0"/>
            </a:br>
            <a:r>
              <a:rPr lang="en-US" b="0" i="0" dirty="0">
                <a:effectLst/>
              </a:rPr>
              <a:t>(1.09 MB - OCT 2015 / XP to WIN11 32/64 bits). </a:t>
            </a:r>
            <a:r>
              <a:rPr lang="en-US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hlinkClick r:id="rId6"/>
              </a:rPr>
              <a:t>https://vb-audio.com/Cable/</a:t>
            </a:r>
            <a:r>
              <a:rPr lang="en-US" b="0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50505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D7E0A-972B-FB97-5321-152A6627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FAB4F-F8E4-3B7D-4C71-2CA588B1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092F1-FDBD-D0D2-CA6D-7966D4B7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1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E76C-21C8-A793-A792-E62DE617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FFDC-134F-4E60-0DEE-0427EC7DE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Wikipedia.  (2023).  Kobayashi Maru.  Accessible at </a:t>
            </a:r>
            <a:r>
              <a:rPr lang="en-US" dirty="0">
                <a:hlinkClick r:id="rId2"/>
              </a:rPr>
              <a:t>https://en.wikipedia.org/wiki/Kobayashi_Maru</a:t>
            </a:r>
            <a:r>
              <a:rPr lang="en-US" dirty="0"/>
              <a:t>. </a:t>
            </a:r>
          </a:p>
          <a:p>
            <a:r>
              <a:rPr lang="en-US" dirty="0"/>
              <a:t>Youngblood G.  (July/August 2002). A software defined radio for the masses.  </a:t>
            </a:r>
            <a:r>
              <a:rPr lang="en-US" i="1" dirty="0"/>
              <a:t>QEX</a:t>
            </a:r>
            <a:r>
              <a:rPr lang="en-US" dirty="0"/>
              <a:t>, pp. 13-21.  Accessible at </a:t>
            </a:r>
            <a:r>
              <a:rPr lang="en-US" dirty="0">
                <a:hlinkClick r:id="rId3"/>
              </a:rPr>
              <a:t>https://arrl.org/files/file/Technology/tis/info/pdf/020708qex013.pdf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9792-C8DB-6DB9-09E6-1E517B1A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89EA-EE74-0ED9-F387-F739A42A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4F912-A39F-B500-BE9B-A9D27213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EDC2-B006-C3CF-85D4-4C26701F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SDR Receiver?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136C-805B-DBD7-C229-E74C4AC45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SDR receiver (Laufer 2018; Youngblood 2002)</a:t>
            </a:r>
          </a:p>
          <a:p>
            <a:pPr lvl="1"/>
            <a:r>
              <a:rPr lang="en-US" dirty="0"/>
              <a:t>Receives RF</a:t>
            </a:r>
          </a:p>
          <a:p>
            <a:pPr lvl="1"/>
            <a:r>
              <a:rPr lang="en-US" dirty="0"/>
              <a:t>Digitizes the RF</a:t>
            </a:r>
          </a:p>
          <a:p>
            <a:pPr lvl="1"/>
            <a:r>
              <a:rPr lang="en-US" dirty="0"/>
              <a:t>Demodulates the digitized RF</a:t>
            </a:r>
          </a:p>
          <a:p>
            <a:pPr lvl="1"/>
            <a:r>
              <a:rPr lang="en-US" dirty="0"/>
              <a:t>Sends the demodulated signal to a computer (e.g., to a PC, typically via a USB port using a standardized USB-compatible display/audio format (e.g., MPEG-2))</a:t>
            </a:r>
          </a:p>
          <a:p>
            <a:pPr lvl="1"/>
            <a:r>
              <a:rPr lang="en-US" dirty="0"/>
              <a:t>Processes the resulting signal on the computer</a:t>
            </a:r>
          </a:p>
          <a:p>
            <a:r>
              <a:rPr lang="en-US" dirty="0"/>
              <a:t>For a general introduction to digital signal processing (not limited to amateur radio), see tutorials.com 2023 and Holton 2021</a:t>
            </a:r>
          </a:p>
          <a:p>
            <a:r>
              <a:rPr lang="en-US" dirty="0"/>
              <a:t>(Excluding the cost of the computer) prices range from a few tens, to a few thousands, of dollars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608B-D895-F941-EBDE-62B30820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F5388-2F4E-FECA-25DF-EB44B413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63CC-588E-3294-4449-0E150783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3D5F-AC92-2C95-AB0E-401DB4FE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RTL-SDR V3 dongle?(1)  </a:t>
            </a:r>
            <a:br>
              <a:rPr lang="en-US" dirty="0"/>
            </a:br>
            <a:r>
              <a:rPr lang="en-US" dirty="0"/>
              <a:t>[about 1” wide  x  3” long  x  ½” thick]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FC78-339B-A343-F4CD-1E4DD8B9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C365-7638-5F14-ABDA-43D17255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A50E9-4057-81AA-EAFD-15E2CC3F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5</a:t>
            </a:fld>
            <a:endParaRPr lang="en-US"/>
          </a:p>
        </p:txBody>
      </p:sp>
      <p:pic>
        <p:nvPicPr>
          <p:cNvPr id="10" name="Content Placeholder 9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0DE1308B-1B82-EB6E-48F1-3EEE82CF7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87" t="43590" r="65063" b="41310"/>
          <a:stretch/>
        </p:blipFill>
        <p:spPr bwMode="auto">
          <a:xfrm>
            <a:off x="4293108" y="3246397"/>
            <a:ext cx="3758184" cy="1553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77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7847-803F-1F7B-0027-6AFF3852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RTL-SDR V3 dongle?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FCCAE-3712-E7C2-4FD2-C83795FC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DB60C-A0A2-CA30-DC75-310BC17B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C533D8-73E0-7F51-9008-F8CF98849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pic>
        <p:nvPicPr>
          <p:cNvPr id="1026" name="Picture 2" descr="Block diagram of the RTL-SDR. | Download Scientific Diagram">
            <a:extLst>
              <a:ext uri="{FF2B5EF4-FFF2-40B4-BE49-F238E27FC236}">
                <a16:creationId xmlns:a16="http://schemas.microsoft.com/office/drawing/2014/main" id="{77892627-0BFD-2720-5EF2-6ED25A424E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60" y="1825625"/>
            <a:ext cx="45888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6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8BA8-082E-B808-4CB8-673A98CF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RTL-SDR V3 dongle?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F556-BDEC-3693-BAC5-738F3D484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specs (from RTL-SDR.com 2023b)</a:t>
            </a:r>
          </a:p>
          <a:p>
            <a:pPr lvl="1"/>
            <a:r>
              <a:rPr lang="en-US" dirty="0"/>
              <a:t>frequency range: 500 kHz  - 2.4 GHz</a:t>
            </a:r>
          </a:p>
          <a:p>
            <a:pPr lvl="1"/>
            <a:r>
              <a:rPr lang="en-US" dirty="0"/>
              <a:t>direct sampling of RF inputs below 28.8 MHz; conversion to IF, followed by sampling, for RF inputs above 28.8 MHz</a:t>
            </a:r>
          </a:p>
          <a:p>
            <a:pPr lvl="1"/>
            <a:r>
              <a:rPr lang="en-US" dirty="0"/>
              <a:t>2.8 MHz max stable bandwidth</a:t>
            </a:r>
          </a:p>
          <a:p>
            <a:pPr lvl="1"/>
            <a:r>
              <a:rPr lang="en-US" dirty="0"/>
              <a:t>8-bit ADC -- ~50 dBs of dynamic range </a:t>
            </a:r>
          </a:p>
          <a:p>
            <a:pPr lvl="1"/>
            <a:r>
              <a:rPr lang="en-US" dirty="0"/>
              <a:t>&lt; 4.5 dB noise figure LNA</a:t>
            </a:r>
          </a:p>
          <a:p>
            <a:pPr lvl="1"/>
            <a:r>
              <a:rPr lang="en-US" dirty="0"/>
              <a:t>50-ohm RF in, MPEG-2 to PC USB port</a:t>
            </a:r>
          </a:p>
          <a:p>
            <a:pPr lvl="1"/>
            <a:r>
              <a:rPr lang="en-US" dirty="0"/>
              <a:t>Current draw:  nominally ~280 mA; peak is ~2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C03B9-930A-3AC7-977A-C29D9F52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718E2-91DC-3A7B-4F4C-4856677F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0EAEC8-A9EE-48F4-164E-5AA7CD71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19683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1AF4-A3F1-F320-347A-E56C7D1A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platform (1),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2B9E-FBE4-DF80-64B0-5E0E0A13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Dell Inspiron 545 (Intel® Core(TM) Quad CPU Q8200, 2.33 GHz, 4 cores)</a:t>
            </a:r>
          </a:p>
          <a:p>
            <a:pPr lvl="2"/>
            <a:r>
              <a:rPr lang="en-US" sz="2400" dirty="0"/>
              <a:t>8 GB physical memory</a:t>
            </a:r>
          </a:p>
          <a:p>
            <a:pPr lvl="2"/>
            <a:r>
              <a:rPr lang="en-US" sz="2400" dirty="0"/>
              <a:t>1 TB disk, 500 GB free</a:t>
            </a:r>
          </a:p>
          <a:p>
            <a:pPr lvl="1"/>
            <a:r>
              <a:rPr lang="en-US" sz="2800" dirty="0"/>
              <a:t>RTL-SDR V3</a:t>
            </a:r>
          </a:p>
          <a:p>
            <a:pPr lvl="1"/>
            <a:r>
              <a:rPr lang="en-US" sz="2800" dirty="0"/>
              <a:t>Various antennas, via 50-ohm coax</a:t>
            </a:r>
          </a:p>
          <a:p>
            <a:pPr lvl="1"/>
            <a:r>
              <a:rPr lang="en-US" sz="2800" dirty="0" err="1"/>
              <a:t>Atolla</a:t>
            </a:r>
            <a:r>
              <a:rPr lang="en-US" sz="2800" dirty="0"/>
              <a:t>™ USB hub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5E01A-B9B0-CC3A-A995-98E9C3CC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E6AEF-94BB-785A-5E5E-4FBB3AB1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A56034-A8BF-AFA5-922B-572BA4C2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</p:spTree>
    <p:extLst>
      <p:ext uri="{BB962C8B-B14F-4D97-AF65-F5344CB8AC3E}">
        <p14:creationId xmlns:p14="http://schemas.microsoft.com/office/powerpoint/2010/main" val="86817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8143-692E-762F-6051-C2296938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platform (2), software (on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4817A-94E7-375C-D560-99A6945B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sz="3200" dirty="0"/>
              <a:t>Windows 10</a:t>
            </a:r>
          </a:p>
          <a:p>
            <a:pPr lvl="1"/>
            <a:r>
              <a:rPr lang="en-US" sz="3200" i="1" dirty="0" err="1"/>
              <a:t>SDRSharp</a:t>
            </a:r>
            <a:r>
              <a:rPr lang="en-US" sz="3200" dirty="0"/>
              <a:t> (SDR monitor/control software; airspy.com 2019)</a:t>
            </a:r>
          </a:p>
          <a:p>
            <a:pPr lvl="1"/>
            <a:r>
              <a:rPr lang="en-US" sz="3200" i="1" dirty="0"/>
              <a:t>WSJT-X</a:t>
            </a:r>
            <a:r>
              <a:rPr lang="en-US" sz="3200" dirty="0"/>
              <a:t> (weak-signal software; WSJT-X 2023)</a:t>
            </a:r>
          </a:p>
          <a:p>
            <a:pPr lvl="1"/>
            <a:r>
              <a:rPr lang="en-US" sz="3200" dirty="0"/>
              <a:t>64-bit </a:t>
            </a:r>
            <a:r>
              <a:rPr lang="en-US" sz="3200" i="1" dirty="0"/>
              <a:t>VB-Cable</a:t>
            </a:r>
            <a:r>
              <a:rPr lang="en-US" sz="3200" dirty="0"/>
              <a:t> soft cable (to link </a:t>
            </a:r>
            <a:r>
              <a:rPr lang="en-US" sz="3200" i="1" dirty="0" err="1"/>
              <a:t>SDRSharp</a:t>
            </a:r>
            <a:r>
              <a:rPr lang="en-US" sz="3200" dirty="0"/>
              <a:t> with </a:t>
            </a:r>
            <a:r>
              <a:rPr lang="en-US" sz="3200" i="1" dirty="0"/>
              <a:t>WSJT-X</a:t>
            </a:r>
            <a:r>
              <a:rPr lang="en-US" sz="3200" dirty="0"/>
              <a:t>;</a:t>
            </a:r>
            <a:r>
              <a:rPr lang="en-US" sz="3200" i="1" dirty="0"/>
              <a:t> </a:t>
            </a:r>
            <a:r>
              <a:rPr lang="en-US" sz="3200" dirty="0"/>
              <a:t>VB-Audio 2015)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2386-7580-FF83-8558-CED697AE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JKH20230908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97DE-BAFF-1306-F34F-F4198810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DRAFT_RTL-SDR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CADA4-CB85-D17D-2ACB-7093EE31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003E-1AF6-4BAA-8314-87E853E4D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2164</Words>
  <Application>Microsoft Office PowerPoint</Application>
  <PresentationFormat>Widescreen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Office Theme</vt:lpstr>
      <vt:lpstr>The RTL-SDR V3 SDR Receiver Dongle A First Look</vt:lpstr>
      <vt:lpstr>Objective</vt:lpstr>
      <vt:lpstr>Overview</vt:lpstr>
      <vt:lpstr>What is an SDR Receiver?</vt:lpstr>
      <vt:lpstr>What is the RTL-SDR V3 dongle?(1)   [about 1” wide  x  3” long  x  ½” thick]</vt:lpstr>
      <vt:lpstr>What is the RTL-SDR V3 dongle? (2)</vt:lpstr>
      <vt:lpstr>What is the RTL-SDR V3 dongle? (3)</vt:lpstr>
      <vt:lpstr>Test platform (1), hardware</vt:lpstr>
      <vt:lpstr>Test platform (2), software (on PC)</vt:lpstr>
      <vt:lpstr>Installation/integration entertainment: hardware</vt:lpstr>
      <vt:lpstr>Installation/integration entertainment  Software with hardware: Integration of RTL-SDR V3 with SDRSharp</vt:lpstr>
      <vt:lpstr>Integration of dongle with SDRSharp (1)</vt:lpstr>
      <vt:lpstr>Integration of dongle with SDRSharp (2)</vt:lpstr>
      <vt:lpstr>Integration of dongle with SDRSharp (3)</vt:lpstr>
      <vt:lpstr>Installation/integration entertainment  Integration of RTL-SDR V3 with SDRSharp and WSJT-X</vt:lpstr>
      <vt:lpstr>VB-Cable soft cable integration of SDRSharp and WSJT-X</vt:lpstr>
      <vt:lpstr>Proof-of-life testing (1)</vt:lpstr>
      <vt:lpstr>Proof of life testing (2)</vt:lpstr>
      <vt:lpstr>Proof-of-life testing (3) [soft-cable configuration of SDRSharp (and dongle) for WSJT-X  FT8 monitoring on 20 m]</vt:lpstr>
      <vt:lpstr>Proof-of-life testing (4) [WSJT-X FT8 monitoring of SDRSharp output, 20 m, 15 August 2023]</vt:lpstr>
      <vt:lpstr>Proof-of-life testing (5)</vt:lpstr>
      <vt:lpstr>Many uses (1)</vt:lpstr>
      <vt:lpstr>Many uses (2)</vt:lpstr>
      <vt:lpstr>Many uses (3)</vt:lpstr>
      <vt:lpstr>Safety</vt:lpstr>
      <vt:lpstr>My overall assessment</vt:lpstr>
      <vt:lpstr>For copy of these slides, see</vt:lpstr>
      <vt:lpstr>References (1)</vt:lpstr>
      <vt:lpstr>References (2)</vt:lpstr>
      <vt:lpstr>References (3)</vt:lpstr>
      <vt:lpstr>References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RTL-SDR V3 SDR Dongle A First Look</dc:title>
  <dc:creator>Jack Horner</dc:creator>
  <cp:lastModifiedBy>Jack Horner</cp:lastModifiedBy>
  <cp:revision>214</cp:revision>
  <cp:lastPrinted>2023-08-18T13:16:05Z</cp:lastPrinted>
  <dcterms:created xsi:type="dcterms:W3CDTF">2023-07-23T11:21:04Z</dcterms:created>
  <dcterms:modified xsi:type="dcterms:W3CDTF">2023-09-08T13:34:33Z</dcterms:modified>
</cp:coreProperties>
</file>